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54" r:id="rId3"/>
    <p:sldId id="357" r:id="rId4"/>
    <p:sldId id="405" r:id="rId5"/>
    <p:sldId id="399" r:id="rId6"/>
    <p:sldId id="370" r:id="rId7"/>
    <p:sldId id="412" r:id="rId8"/>
    <p:sldId id="413" r:id="rId9"/>
    <p:sldId id="403" r:id="rId10"/>
    <p:sldId id="381" r:id="rId11"/>
    <p:sldId id="371" r:id="rId12"/>
    <p:sldId id="411" r:id="rId13"/>
    <p:sldId id="406" r:id="rId14"/>
    <p:sldId id="372" r:id="rId15"/>
    <p:sldId id="407" r:id="rId16"/>
    <p:sldId id="373" r:id="rId17"/>
    <p:sldId id="409" r:id="rId18"/>
    <p:sldId id="392" r:id="rId19"/>
    <p:sldId id="410" r:id="rId20"/>
    <p:sldId id="344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86F"/>
    <a:srgbClr val="F3B187"/>
    <a:srgbClr val="ED7BFF"/>
    <a:srgbClr val="1D3C7B"/>
    <a:srgbClr val="1E40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21"/>
    <p:restoredTop sz="90282"/>
  </p:normalViewPr>
  <p:slideViewPr>
    <p:cSldViewPr snapToGrid="0" snapToObjects="1">
      <p:cViewPr varScale="1">
        <p:scale>
          <a:sx n="99" d="100"/>
          <a:sy n="99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B35DE-D903-F049-AE5A-B8A5C1B16DE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B8347-4230-2E41-A76C-66E2808B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48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500F8-E93B-DF43-95BC-4C9DF328E38E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F7CB8-5089-7D4C-BC62-8C4E6D6C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9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F7CB8-5089-7D4C-BC62-8C4E6D6C2EDB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F7CB8-5089-7D4C-BC62-8C4E6D6C2E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8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F7CB8-5089-7D4C-BC62-8C4E6D6C2E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F7CB8-5089-7D4C-BC62-8C4E6D6C2E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E9EC-FBEA-E946-840C-A606ADEF4725}" type="datetime1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0" y="0"/>
            <a:ext cx="121920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26908"/>
            <a:ext cx="12192000" cy="77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ME-du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9" y="136333"/>
            <a:ext cx="5996367" cy="7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7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CC08-FCE9-FE4A-B003-D52D010ACD1A}" type="datetime1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7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D3AC-8032-EA41-98C0-2A876C128A0A}" type="datetime1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164"/>
            <a:ext cx="10515600" cy="48045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4DE78-B312-EB48-A6F1-AE3B8B028F9A}" type="datetime1">
              <a:rPr lang="en-US" smtClean="0"/>
              <a:t>11/6/18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-93785" y="6348533"/>
            <a:ext cx="12293600" cy="5107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pic>
        <p:nvPicPr>
          <p:cNvPr id="9" name="Picture 8" descr="IME-du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3" y="6379795"/>
            <a:ext cx="3552826" cy="43248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77914" y="6442666"/>
            <a:ext cx="560285" cy="329418"/>
          </a:xfrm>
        </p:spPr>
        <p:txBody>
          <a:bodyPr/>
          <a:lstStyle>
            <a:lvl1pPr algn="ctr">
              <a:defRPr sz="1400" b="1">
                <a:solidFill>
                  <a:srgbClr val="1D3C7B"/>
                </a:solidFill>
                <a:latin typeface="+mn-lt"/>
                <a:ea typeface="Times New Roman" charset="0"/>
                <a:cs typeface="Times New Roman" charset="0"/>
              </a:defRPr>
            </a:lvl1pPr>
          </a:lstStyle>
          <a:p>
            <a:fld id="{7C3C3A90-8A7E-9C4A-96E5-59EC4E03A5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5050-D246-7946-B572-7823EF5E22DC}" type="datetime1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800E-FE60-AF47-AB60-97EECF89C150}" type="datetime1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7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5723-BB5C-364F-BD64-40944E45F133}" type="datetime1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24E3-D0A6-4748-B18C-E6770E22835E}" type="datetime1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5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03E6-9249-094A-A95C-410F7DAD250F}" type="datetime1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579D-D658-F743-8B29-3E2BE7635DFD}" type="datetime1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AFDF-7EC1-A242-8980-C8D2932801B9}" type="datetime1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8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29247-CB44-6749-8C45-D69859BA7F8B}" type="datetime1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C3A90-8A7E-9C4A-96E5-59EC4E03A5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0" y="6400800"/>
            <a:ext cx="12192000" cy="457200"/>
          </a:xfrm>
          <a:prstGeom prst="rect">
            <a:avLst/>
          </a:prstGeom>
          <a:solidFill>
            <a:srgbClr val="1E407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9" name="Picture 2" descr="COE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6938" y="6506369"/>
            <a:ext cx="2895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4"/>
          <a:srcRect l="1414" t="25701" r="3541" b="20093"/>
          <a:stretch/>
        </p:blipFill>
        <p:spPr>
          <a:xfrm>
            <a:off x="889000" y="6400800"/>
            <a:ext cx="1276662" cy="4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9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3920" y="1122363"/>
            <a:ext cx="10326624" cy="2387600"/>
          </a:xfrm>
        </p:spPr>
        <p:txBody>
          <a:bodyPr>
            <a:normAutofit/>
          </a:bodyPr>
          <a:lstStyle/>
          <a:p>
            <a:r>
              <a:rPr lang="en-US" sz="3500" b="1" dirty="0"/>
              <a:t>Life Cycle Cost Trade-off Model: Comparison of Life Expectancy and Quality on Overall Cost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3000" dirty="0"/>
              <a:t>Connor Jennings and Janis </a:t>
            </a:r>
            <a:r>
              <a:rPr lang="en-US" sz="3000" dirty="0" err="1"/>
              <a:t>Terpenny</a:t>
            </a:r>
            <a:endParaRPr lang="en-US" sz="3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21792" y="3730054"/>
            <a:ext cx="112105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58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2E7D-939B-C74A-85A5-DC1C85BC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/>
          <a:lstStyle/>
          <a:p>
            <a:r>
              <a:rPr lang="en-US" dirty="0"/>
              <a:t>Genetic Search Algorithm - General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18E13-9B87-4740-A1A0-9E773E63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18EDD-4381-264D-AE40-BC2040DB31AD}"/>
              </a:ext>
            </a:extLst>
          </p:cNvPr>
          <p:cNvSpPr/>
          <p:nvPr/>
        </p:nvSpPr>
        <p:spPr>
          <a:xfrm>
            <a:off x="2161783" y="2123766"/>
            <a:ext cx="773146" cy="2507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7B0B0-9D91-1443-9A2D-B60102C8746F}"/>
              </a:ext>
            </a:extLst>
          </p:cNvPr>
          <p:cNvSpPr/>
          <p:nvPr/>
        </p:nvSpPr>
        <p:spPr>
          <a:xfrm>
            <a:off x="3184824" y="2123766"/>
            <a:ext cx="773146" cy="250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A1D9FE-8A38-5640-A609-E6505E38848A}"/>
              </a:ext>
            </a:extLst>
          </p:cNvPr>
          <p:cNvSpPr/>
          <p:nvPr/>
        </p:nvSpPr>
        <p:spPr>
          <a:xfrm>
            <a:off x="4192144" y="2123767"/>
            <a:ext cx="773146" cy="2507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8678F5-737C-D54A-9DE8-D6C66BF35F23}"/>
              </a:ext>
            </a:extLst>
          </p:cNvPr>
          <p:cNvSpPr/>
          <p:nvPr/>
        </p:nvSpPr>
        <p:spPr>
          <a:xfrm>
            <a:off x="3636621" y="2496840"/>
            <a:ext cx="773146" cy="2507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214F9-263A-0E49-B157-4816BA183CAE}"/>
              </a:ext>
            </a:extLst>
          </p:cNvPr>
          <p:cNvSpPr/>
          <p:nvPr/>
        </p:nvSpPr>
        <p:spPr>
          <a:xfrm>
            <a:off x="2625700" y="2496840"/>
            <a:ext cx="773146" cy="250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F30A2-E422-C746-8C05-7C70D7ABFD7A}"/>
              </a:ext>
            </a:extLst>
          </p:cNvPr>
          <p:cNvSpPr/>
          <p:nvPr/>
        </p:nvSpPr>
        <p:spPr>
          <a:xfrm>
            <a:off x="2134574" y="2869915"/>
            <a:ext cx="773146" cy="2507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33A8D-BFD5-074A-BCD1-0B1BB93AD59A}"/>
              </a:ext>
            </a:extLst>
          </p:cNvPr>
          <p:cNvSpPr/>
          <p:nvPr/>
        </p:nvSpPr>
        <p:spPr>
          <a:xfrm>
            <a:off x="3157615" y="2869915"/>
            <a:ext cx="773146" cy="25072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F086A-8651-924C-9C74-57D9BE803846}"/>
              </a:ext>
            </a:extLst>
          </p:cNvPr>
          <p:cNvSpPr/>
          <p:nvPr/>
        </p:nvSpPr>
        <p:spPr>
          <a:xfrm>
            <a:off x="4164935" y="2869916"/>
            <a:ext cx="773146" cy="2507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AE9D9A-99DE-C142-83AB-52A97A2D73EF}"/>
              </a:ext>
            </a:extLst>
          </p:cNvPr>
          <p:cNvSpPr/>
          <p:nvPr/>
        </p:nvSpPr>
        <p:spPr>
          <a:xfrm>
            <a:off x="7039284" y="2514598"/>
            <a:ext cx="773146" cy="2507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4358B6-8A37-7F4B-9B43-A770D332EFB1}"/>
              </a:ext>
            </a:extLst>
          </p:cNvPr>
          <p:cNvSpPr/>
          <p:nvPr/>
        </p:nvSpPr>
        <p:spPr>
          <a:xfrm>
            <a:off x="7039284" y="2112650"/>
            <a:ext cx="773146" cy="250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7C1903-2CC5-BE44-BFF2-5132D0ECF264}"/>
              </a:ext>
            </a:extLst>
          </p:cNvPr>
          <p:cNvSpPr/>
          <p:nvPr/>
        </p:nvSpPr>
        <p:spPr>
          <a:xfrm>
            <a:off x="9413992" y="2134771"/>
            <a:ext cx="773146" cy="2507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E8AB31-933A-2648-8706-FC2CC26FA02E}"/>
              </a:ext>
            </a:extLst>
          </p:cNvPr>
          <p:cNvSpPr/>
          <p:nvPr/>
        </p:nvSpPr>
        <p:spPr>
          <a:xfrm>
            <a:off x="8018023" y="2307769"/>
            <a:ext cx="773146" cy="2507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DAC1D5-BD72-2C43-8F0D-FC1F6BAD7089}"/>
              </a:ext>
            </a:extLst>
          </p:cNvPr>
          <p:cNvSpPr/>
          <p:nvPr/>
        </p:nvSpPr>
        <p:spPr>
          <a:xfrm>
            <a:off x="7039284" y="2949323"/>
            <a:ext cx="773146" cy="250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D7F19E-D124-2B42-BAC8-A05694954B03}"/>
              </a:ext>
            </a:extLst>
          </p:cNvPr>
          <p:cNvSpPr/>
          <p:nvPr/>
        </p:nvSpPr>
        <p:spPr>
          <a:xfrm>
            <a:off x="8002296" y="2765321"/>
            <a:ext cx="773146" cy="2507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6015F9-A19E-5B47-8C98-F0505A05C748}"/>
              </a:ext>
            </a:extLst>
          </p:cNvPr>
          <p:cNvSpPr/>
          <p:nvPr/>
        </p:nvSpPr>
        <p:spPr>
          <a:xfrm>
            <a:off x="9413992" y="3096807"/>
            <a:ext cx="773146" cy="25072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E1997C-AC51-7E45-A19F-A68D3E200F54}"/>
              </a:ext>
            </a:extLst>
          </p:cNvPr>
          <p:cNvSpPr/>
          <p:nvPr/>
        </p:nvSpPr>
        <p:spPr>
          <a:xfrm>
            <a:off x="9403333" y="2615789"/>
            <a:ext cx="773146" cy="2507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658215-ACD0-464E-A0C3-F8EE143B1AE5}"/>
              </a:ext>
            </a:extLst>
          </p:cNvPr>
          <p:cNvCxnSpPr/>
          <p:nvPr/>
        </p:nvCxnSpPr>
        <p:spPr>
          <a:xfrm>
            <a:off x="9129251" y="1857943"/>
            <a:ext cx="0" cy="1645801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576FC0-5C55-E248-A0A4-E2D2C00F7F60}"/>
              </a:ext>
            </a:extLst>
          </p:cNvPr>
          <p:cNvCxnSpPr>
            <a:cxnSpLocks/>
          </p:cNvCxnSpPr>
          <p:nvPr/>
        </p:nvCxnSpPr>
        <p:spPr>
          <a:xfrm flipH="1">
            <a:off x="9619372" y="3016044"/>
            <a:ext cx="362386" cy="46964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87175-6D90-8A4B-B7ED-20EC08B098CB}"/>
              </a:ext>
            </a:extLst>
          </p:cNvPr>
          <p:cNvCxnSpPr>
            <a:cxnSpLocks/>
          </p:cNvCxnSpPr>
          <p:nvPr/>
        </p:nvCxnSpPr>
        <p:spPr>
          <a:xfrm flipH="1" flipV="1">
            <a:off x="9619372" y="3016044"/>
            <a:ext cx="362386" cy="4428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121521-8B72-E947-AEF5-0A718C3038A8}"/>
              </a:ext>
            </a:extLst>
          </p:cNvPr>
          <p:cNvCxnSpPr>
            <a:cxnSpLocks/>
          </p:cNvCxnSpPr>
          <p:nvPr/>
        </p:nvCxnSpPr>
        <p:spPr>
          <a:xfrm flipH="1">
            <a:off x="9595493" y="2506330"/>
            <a:ext cx="362386" cy="46964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CFE621-928F-3046-B430-CA8371866EE9}"/>
              </a:ext>
            </a:extLst>
          </p:cNvPr>
          <p:cNvCxnSpPr>
            <a:cxnSpLocks/>
          </p:cNvCxnSpPr>
          <p:nvPr/>
        </p:nvCxnSpPr>
        <p:spPr>
          <a:xfrm flipH="1" flipV="1">
            <a:off x="9595493" y="2506330"/>
            <a:ext cx="362386" cy="4428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4C5057-4B31-3641-BAC5-87C558B1C8A8}"/>
              </a:ext>
            </a:extLst>
          </p:cNvPr>
          <p:cNvCxnSpPr>
            <a:cxnSpLocks/>
          </p:cNvCxnSpPr>
          <p:nvPr/>
        </p:nvCxnSpPr>
        <p:spPr>
          <a:xfrm flipH="1">
            <a:off x="9600499" y="2024339"/>
            <a:ext cx="362386" cy="46964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6ED923-90B6-AB44-8C09-B6597656EF06}"/>
              </a:ext>
            </a:extLst>
          </p:cNvPr>
          <p:cNvCxnSpPr>
            <a:cxnSpLocks/>
          </p:cNvCxnSpPr>
          <p:nvPr/>
        </p:nvCxnSpPr>
        <p:spPr>
          <a:xfrm flipH="1" flipV="1">
            <a:off x="9600499" y="2024339"/>
            <a:ext cx="362386" cy="4428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D6362CA-2939-7044-B86A-496A4973F1D7}"/>
              </a:ext>
            </a:extLst>
          </p:cNvPr>
          <p:cNvSpPr/>
          <p:nvPr/>
        </p:nvSpPr>
        <p:spPr>
          <a:xfrm>
            <a:off x="2188992" y="4514008"/>
            <a:ext cx="773146" cy="2507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6BDD475-85D3-6F40-8DD2-34C91ABB92E3}"/>
              </a:ext>
            </a:extLst>
          </p:cNvPr>
          <p:cNvSpPr/>
          <p:nvPr/>
        </p:nvSpPr>
        <p:spPr>
          <a:xfrm>
            <a:off x="3212033" y="4514008"/>
            <a:ext cx="773146" cy="250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87B1C8-E487-F84F-817F-B468A155F9FD}"/>
              </a:ext>
            </a:extLst>
          </p:cNvPr>
          <p:cNvSpPr/>
          <p:nvPr/>
        </p:nvSpPr>
        <p:spPr>
          <a:xfrm>
            <a:off x="4219353" y="4514009"/>
            <a:ext cx="773146" cy="2507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434581-F207-A74D-8C35-F0536C1FF0D0}"/>
              </a:ext>
            </a:extLst>
          </p:cNvPr>
          <p:cNvSpPr/>
          <p:nvPr/>
        </p:nvSpPr>
        <p:spPr>
          <a:xfrm>
            <a:off x="3663830" y="4887082"/>
            <a:ext cx="773146" cy="2507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B38766-DFDA-A540-BDF4-8250DD80F253}"/>
              </a:ext>
            </a:extLst>
          </p:cNvPr>
          <p:cNvSpPr/>
          <p:nvPr/>
        </p:nvSpPr>
        <p:spPr>
          <a:xfrm>
            <a:off x="2652909" y="4887082"/>
            <a:ext cx="773146" cy="250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D6F6F2-8626-124B-B162-E2CCBA2BE6D9}"/>
              </a:ext>
            </a:extLst>
          </p:cNvPr>
          <p:cNvSpPr/>
          <p:nvPr/>
        </p:nvSpPr>
        <p:spPr>
          <a:xfrm>
            <a:off x="2161783" y="5260157"/>
            <a:ext cx="773146" cy="2507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B2C0D1-7954-374F-B821-D1A316DCF917}"/>
              </a:ext>
            </a:extLst>
          </p:cNvPr>
          <p:cNvSpPr/>
          <p:nvPr/>
        </p:nvSpPr>
        <p:spPr>
          <a:xfrm>
            <a:off x="3197601" y="5261980"/>
            <a:ext cx="773146" cy="250723"/>
          </a:xfrm>
          <a:prstGeom prst="rect">
            <a:avLst/>
          </a:prstGeom>
          <a:solidFill>
            <a:srgbClr val="ED7B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54B701-2867-9A46-9EC2-373E40F788B4}"/>
              </a:ext>
            </a:extLst>
          </p:cNvPr>
          <p:cNvSpPr/>
          <p:nvPr/>
        </p:nvSpPr>
        <p:spPr>
          <a:xfrm>
            <a:off x="4220478" y="4514006"/>
            <a:ext cx="773146" cy="250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338B96-3089-0346-AE15-BDA30D1EEFA0}"/>
              </a:ext>
            </a:extLst>
          </p:cNvPr>
          <p:cNvSpPr/>
          <p:nvPr/>
        </p:nvSpPr>
        <p:spPr>
          <a:xfrm>
            <a:off x="4801896" y="4514006"/>
            <a:ext cx="191728" cy="2507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B26FA8B-2715-7246-ACA8-BAC2A9A72AD2}"/>
              </a:ext>
            </a:extLst>
          </p:cNvPr>
          <p:cNvSpPr/>
          <p:nvPr/>
        </p:nvSpPr>
        <p:spPr>
          <a:xfrm>
            <a:off x="3663830" y="4866712"/>
            <a:ext cx="773146" cy="2853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A48962-6AF2-504B-8BC1-244AB8E05017}"/>
              </a:ext>
            </a:extLst>
          </p:cNvPr>
          <p:cNvSpPr/>
          <p:nvPr/>
        </p:nvSpPr>
        <p:spPr>
          <a:xfrm>
            <a:off x="3659740" y="4863599"/>
            <a:ext cx="383241" cy="2884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FB048D5-31C5-6D45-878D-EE2FB6D62B14}"/>
              </a:ext>
            </a:extLst>
          </p:cNvPr>
          <p:cNvSpPr/>
          <p:nvPr/>
        </p:nvSpPr>
        <p:spPr>
          <a:xfrm>
            <a:off x="3388065" y="5258868"/>
            <a:ext cx="400299" cy="2538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45FDD9-9573-7849-A067-75A5F2A3F232}"/>
              </a:ext>
            </a:extLst>
          </p:cNvPr>
          <p:cNvSpPr/>
          <p:nvPr/>
        </p:nvSpPr>
        <p:spPr>
          <a:xfrm>
            <a:off x="3775587" y="4511155"/>
            <a:ext cx="204299" cy="25046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B8F9D2-FE0C-FA45-9C94-DCE711AB1E9C}"/>
              </a:ext>
            </a:extLst>
          </p:cNvPr>
          <p:cNvSpPr/>
          <p:nvPr/>
        </p:nvSpPr>
        <p:spPr>
          <a:xfrm flipV="1">
            <a:off x="2661610" y="5271793"/>
            <a:ext cx="289040" cy="2390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3C67BE7-BB80-6C49-9DC9-F5B500074C67}"/>
              </a:ext>
            </a:extLst>
          </p:cNvPr>
          <p:cNvSpPr/>
          <p:nvPr/>
        </p:nvSpPr>
        <p:spPr>
          <a:xfrm>
            <a:off x="2521147" y="4507509"/>
            <a:ext cx="440991" cy="254110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30F7B5-8DE5-EE47-B6B4-CD25532DF053}"/>
              </a:ext>
            </a:extLst>
          </p:cNvPr>
          <p:cNvSpPr/>
          <p:nvPr/>
        </p:nvSpPr>
        <p:spPr>
          <a:xfrm>
            <a:off x="3091022" y="4863599"/>
            <a:ext cx="335033" cy="288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65F667-53FC-3E4F-90EB-1224DBB4987E}"/>
              </a:ext>
            </a:extLst>
          </p:cNvPr>
          <p:cNvSpPr txBox="1"/>
          <p:nvPr/>
        </p:nvSpPr>
        <p:spPr>
          <a:xfrm>
            <a:off x="8011612" y="5656880"/>
            <a:ext cx="14621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Crossover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BB3CD2E-0211-E64D-A16A-73261350B760}"/>
              </a:ext>
            </a:extLst>
          </p:cNvPr>
          <p:cNvSpPr txBox="1"/>
          <p:nvPr/>
        </p:nvSpPr>
        <p:spPr>
          <a:xfrm>
            <a:off x="2757221" y="5710354"/>
            <a:ext cx="13992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Mutation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862955-5EC9-1245-AAF5-86390F89F289}"/>
              </a:ext>
            </a:extLst>
          </p:cNvPr>
          <p:cNvSpPr txBox="1"/>
          <p:nvPr/>
        </p:nvSpPr>
        <p:spPr>
          <a:xfrm>
            <a:off x="2743787" y="1342145"/>
            <a:ext cx="15384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Evaluation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531E85-D562-FE47-8766-AC385D045DED}"/>
              </a:ext>
            </a:extLst>
          </p:cNvPr>
          <p:cNvSpPr txBox="1"/>
          <p:nvPr/>
        </p:nvSpPr>
        <p:spPr>
          <a:xfrm>
            <a:off x="8062982" y="1348062"/>
            <a:ext cx="13805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Selection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82CB7E70-E1DA-6046-AF26-A01071F27034}"/>
              </a:ext>
            </a:extLst>
          </p:cNvPr>
          <p:cNvSpPr/>
          <p:nvPr/>
        </p:nvSpPr>
        <p:spPr>
          <a:xfrm>
            <a:off x="5697333" y="2328851"/>
            <a:ext cx="988142" cy="54732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CFF58BA6-2163-A644-A202-E5A8702B5EBE}"/>
              </a:ext>
            </a:extLst>
          </p:cNvPr>
          <p:cNvSpPr/>
          <p:nvPr/>
        </p:nvSpPr>
        <p:spPr>
          <a:xfrm rot="10800000">
            <a:off x="5599123" y="4695426"/>
            <a:ext cx="988142" cy="54732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5030B5E3-1E5C-5D45-866F-11D99789B7F4}"/>
              </a:ext>
            </a:extLst>
          </p:cNvPr>
          <p:cNvSpPr/>
          <p:nvPr/>
        </p:nvSpPr>
        <p:spPr>
          <a:xfrm rot="5400000">
            <a:off x="8428602" y="3668023"/>
            <a:ext cx="725133" cy="54732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FD4D43AB-5BDE-B74A-9E5B-DBD1BF58403C}"/>
              </a:ext>
            </a:extLst>
          </p:cNvPr>
          <p:cNvSpPr/>
          <p:nvPr/>
        </p:nvSpPr>
        <p:spPr>
          <a:xfrm rot="16200000">
            <a:off x="3181621" y="3511554"/>
            <a:ext cx="725133" cy="54732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CEE0D40-061C-8748-98FF-49CCCDE7F951}"/>
              </a:ext>
            </a:extLst>
          </p:cNvPr>
          <p:cNvSpPr/>
          <p:nvPr/>
        </p:nvSpPr>
        <p:spPr>
          <a:xfrm>
            <a:off x="7676409" y="5413182"/>
            <a:ext cx="773146" cy="250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E49F814-B6A8-AE46-8D69-EC11E47B56A3}"/>
              </a:ext>
            </a:extLst>
          </p:cNvPr>
          <p:cNvSpPr/>
          <p:nvPr/>
        </p:nvSpPr>
        <p:spPr>
          <a:xfrm>
            <a:off x="8257827" y="5413182"/>
            <a:ext cx="191728" cy="2507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C49D7FA8-2636-3E49-B1B0-F8C4E2FA980A}"/>
              </a:ext>
            </a:extLst>
          </p:cNvPr>
          <p:cNvCxnSpPr>
            <a:cxnSpLocks/>
            <a:stCxn id="103" idx="1"/>
            <a:endCxn id="100" idx="1"/>
          </p:cNvCxnSpPr>
          <p:nvPr/>
        </p:nvCxnSpPr>
        <p:spPr>
          <a:xfrm rot="10800000" flipV="1">
            <a:off x="7676409" y="4465952"/>
            <a:ext cx="12700" cy="1072592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5A7C587-8A8E-2241-BA3B-209ADE3E4DDF}"/>
              </a:ext>
            </a:extLst>
          </p:cNvPr>
          <p:cNvSpPr/>
          <p:nvPr/>
        </p:nvSpPr>
        <p:spPr>
          <a:xfrm>
            <a:off x="7676409" y="4340590"/>
            <a:ext cx="773146" cy="250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9C7B5C74-4610-3949-AF33-CC76204830A4}"/>
              </a:ext>
            </a:extLst>
          </p:cNvPr>
          <p:cNvCxnSpPr>
            <a:cxnSpLocks/>
            <a:stCxn id="105" idx="3"/>
            <a:endCxn id="101" idx="3"/>
          </p:cNvCxnSpPr>
          <p:nvPr/>
        </p:nvCxnSpPr>
        <p:spPr>
          <a:xfrm>
            <a:off x="8445430" y="4992073"/>
            <a:ext cx="4125" cy="546471"/>
          </a:xfrm>
          <a:prstGeom prst="curvedConnector3">
            <a:avLst>
              <a:gd name="adj1" fmla="val 564181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04320E0-8D74-D643-9BFB-045BED653795}"/>
              </a:ext>
            </a:extLst>
          </p:cNvPr>
          <p:cNvSpPr/>
          <p:nvPr/>
        </p:nvSpPr>
        <p:spPr>
          <a:xfrm>
            <a:off x="7672284" y="4866711"/>
            <a:ext cx="773146" cy="2507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CF20559-71C0-AF4D-8EDE-AEF140F16711}"/>
              </a:ext>
            </a:extLst>
          </p:cNvPr>
          <p:cNvSpPr/>
          <p:nvPr/>
        </p:nvSpPr>
        <p:spPr>
          <a:xfrm>
            <a:off x="9122107" y="5447439"/>
            <a:ext cx="773146" cy="250723"/>
          </a:xfrm>
          <a:prstGeom prst="rect">
            <a:avLst/>
          </a:prstGeom>
          <a:solidFill>
            <a:srgbClr val="FED86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F942C16-9AA2-FC48-B891-E948EDC2DA3A}"/>
              </a:ext>
            </a:extLst>
          </p:cNvPr>
          <p:cNvSpPr/>
          <p:nvPr/>
        </p:nvSpPr>
        <p:spPr>
          <a:xfrm>
            <a:off x="9443488" y="5447439"/>
            <a:ext cx="455890" cy="250723"/>
          </a:xfrm>
          <a:prstGeom prst="rect">
            <a:avLst/>
          </a:prstGeom>
          <a:solidFill>
            <a:srgbClr val="F3B18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92D7E9B4-7F94-0F4E-8712-7DB7987C258D}"/>
              </a:ext>
            </a:extLst>
          </p:cNvPr>
          <p:cNvCxnSpPr>
            <a:cxnSpLocks/>
            <a:stCxn id="113" idx="1"/>
            <a:endCxn id="110" idx="1"/>
          </p:cNvCxnSpPr>
          <p:nvPr/>
        </p:nvCxnSpPr>
        <p:spPr>
          <a:xfrm rot="10800000" flipV="1">
            <a:off x="9122107" y="4500209"/>
            <a:ext cx="12700" cy="1072592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0D7037E-9139-6148-9AF8-A5BDBEB9271C}"/>
              </a:ext>
            </a:extLst>
          </p:cNvPr>
          <p:cNvSpPr/>
          <p:nvPr/>
        </p:nvSpPr>
        <p:spPr>
          <a:xfrm>
            <a:off x="9122107" y="4374847"/>
            <a:ext cx="773146" cy="250723"/>
          </a:xfrm>
          <a:prstGeom prst="rect">
            <a:avLst/>
          </a:prstGeom>
          <a:solidFill>
            <a:srgbClr val="FED86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14681C25-3C38-DB44-B9BF-7F46D42FC078}"/>
              </a:ext>
            </a:extLst>
          </p:cNvPr>
          <p:cNvCxnSpPr>
            <a:cxnSpLocks/>
            <a:stCxn id="115" idx="3"/>
            <a:endCxn id="111" idx="3"/>
          </p:cNvCxnSpPr>
          <p:nvPr/>
        </p:nvCxnSpPr>
        <p:spPr>
          <a:xfrm>
            <a:off x="9891128" y="5026330"/>
            <a:ext cx="8250" cy="546471"/>
          </a:xfrm>
          <a:prstGeom prst="curvedConnector3">
            <a:avLst>
              <a:gd name="adj1" fmla="val 287090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926673E-08F7-984A-B0EA-77BE526D8FF9}"/>
              </a:ext>
            </a:extLst>
          </p:cNvPr>
          <p:cNvSpPr/>
          <p:nvPr/>
        </p:nvSpPr>
        <p:spPr>
          <a:xfrm>
            <a:off x="9117982" y="4900968"/>
            <a:ext cx="773146" cy="250723"/>
          </a:xfrm>
          <a:prstGeom prst="rect">
            <a:avLst/>
          </a:prstGeom>
          <a:solidFill>
            <a:srgbClr val="F3B18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074BF09-1582-B044-9412-B8B2EED84024}"/>
              </a:ext>
            </a:extLst>
          </p:cNvPr>
          <p:cNvSpPr/>
          <p:nvPr/>
        </p:nvSpPr>
        <p:spPr>
          <a:xfrm>
            <a:off x="4218007" y="5253913"/>
            <a:ext cx="773146" cy="250723"/>
          </a:xfrm>
          <a:prstGeom prst="rect">
            <a:avLst/>
          </a:prstGeom>
          <a:solidFill>
            <a:srgbClr val="FED86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182A7B8-694A-A549-AC62-9933BA9EFFEC}"/>
              </a:ext>
            </a:extLst>
          </p:cNvPr>
          <p:cNvSpPr/>
          <p:nvPr/>
        </p:nvSpPr>
        <p:spPr>
          <a:xfrm>
            <a:off x="4539388" y="5253913"/>
            <a:ext cx="455890" cy="250723"/>
          </a:xfrm>
          <a:prstGeom prst="rect">
            <a:avLst/>
          </a:prstGeom>
          <a:solidFill>
            <a:srgbClr val="F3B18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3068-9224-604C-826D-4D73EF20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Search Algorithm – Life &amp;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E92D9-F039-6340-895E-34392F93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019E8-05FE-8449-873B-C45629CB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079292"/>
            <a:ext cx="78486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72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EB71-009B-C243-9E0E-AA3B6F28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Setting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FA518-52F9-2041-B7E7-D6EA98C74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5000 guess per generation</a:t>
            </a:r>
          </a:p>
          <a:p>
            <a:endParaRPr lang="en-US" dirty="0"/>
          </a:p>
          <a:p>
            <a:r>
              <a:rPr lang="en-US" dirty="0"/>
              <a:t>150 generations</a:t>
            </a:r>
          </a:p>
          <a:p>
            <a:endParaRPr lang="en-US" dirty="0"/>
          </a:p>
          <a:p>
            <a:r>
              <a:rPr lang="en-US" dirty="0"/>
              <a:t>Returned the top 25 best values for the objective value that meet the constraint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80C4-1064-1B40-B23C-3D6AFFC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5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6352-ECE1-964F-9498-B4273B99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42" y="349627"/>
            <a:ext cx="4198749" cy="5593971"/>
          </a:xfrm>
        </p:spPr>
        <p:txBody>
          <a:bodyPr>
            <a:normAutofit/>
          </a:bodyPr>
          <a:lstStyle/>
          <a:p>
            <a:r>
              <a:rPr lang="en-US" sz="3200" dirty="0"/>
              <a:t>Genetic Search Algorithm </a:t>
            </a:r>
            <a:br>
              <a:rPr lang="en-US" sz="4000" dirty="0"/>
            </a:br>
            <a:br>
              <a:rPr lang="en-US" sz="3000" dirty="0"/>
            </a:br>
            <a:r>
              <a:rPr lang="en-US" sz="2000" i="1" dirty="0"/>
              <a:t>Goal</a:t>
            </a:r>
            <a:r>
              <a:rPr lang="en-US" sz="2000" dirty="0"/>
              <a:t>: Minimize cost for a life of 20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Cost and Life Cycle of each generation over 150 iterations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25983-8445-6D49-9D0D-5E405693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DE42B-79E0-1D42-9B01-9F80366925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25505" y="220280"/>
            <a:ext cx="6644683" cy="3266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D7ACF-0D8A-544B-8D0A-FC73BF65F1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89177" y="3332134"/>
            <a:ext cx="6281011" cy="26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94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5CA29C-E68F-074E-9506-9B1E423E4D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00015" y="1292250"/>
            <a:ext cx="7232447" cy="4999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18056-CBCE-6B44-B618-4041BE05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Cycle vs. Cost Tradeoff Optimizing for Minimum Cost with a Life Cycle of 20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14B9-2D8D-E749-8F24-1E086DD2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35377C-D081-9747-93AE-DC727999FD2A}"/>
              </a:ext>
            </a:extLst>
          </p:cNvPr>
          <p:cNvSpPr txBox="1">
            <a:spLocks/>
          </p:cNvSpPr>
          <p:nvPr/>
        </p:nvSpPr>
        <p:spPr>
          <a:xfrm>
            <a:off x="270438" y="1292250"/>
            <a:ext cx="4391714" cy="4666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en-US" sz="2000" i="1" dirty="0"/>
          </a:p>
          <a:p>
            <a:r>
              <a:rPr lang="en-US" sz="2000" i="1" dirty="0"/>
              <a:t>Average green and blue values:</a:t>
            </a:r>
          </a:p>
          <a:p>
            <a:r>
              <a:rPr lang="en-US" sz="2000" dirty="0"/>
              <a:t>Cost of $78,253.58 and life cycle of 22.5 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Average blue values:</a:t>
            </a:r>
          </a:p>
          <a:p>
            <a:r>
              <a:rPr lang="en-US" sz="2000" dirty="0"/>
              <a:t>Cost of $24,438.79 and life cycle of 21.4</a:t>
            </a:r>
          </a:p>
          <a:p>
            <a:endParaRPr lang="en-US" sz="2000" dirty="0"/>
          </a:p>
          <a:p>
            <a:endParaRPr lang="en-US" sz="2000" dirty="0"/>
          </a:p>
          <a:p>
            <a:pPr algn="ctr"/>
            <a:r>
              <a:rPr lang="en-US" sz="2000" dirty="0"/>
              <a:t>68.8% drop in cost between possible solutions and returned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228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25983-8445-6D49-9D0D-5E405693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DE42B-79E0-1D42-9B01-9F80366925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25505" y="220280"/>
            <a:ext cx="6644683" cy="3266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D7ACF-0D8A-544B-8D0A-FC73BF65F1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89177" y="3332134"/>
            <a:ext cx="6281011" cy="2611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AE880-59AD-4840-B9E9-20DFED50FA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25504" y="189282"/>
            <a:ext cx="6644683" cy="3142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AD59B-DA36-2C4C-9B2A-F2170EBB82D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889177" y="3332134"/>
            <a:ext cx="6281010" cy="26114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9B9373-8F31-624F-9ED6-E66D5BFC8600}"/>
              </a:ext>
            </a:extLst>
          </p:cNvPr>
          <p:cNvSpPr txBox="1">
            <a:spLocks/>
          </p:cNvSpPr>
          <p:nvPr/>
        </p:nvSpPr>
        <p:spPr>
          <a:xfrm>
            <a:off x="450742" y="349627"/>
            <a:ext cx="4198749" cy="5593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sz="3200" dirty="0"/>
              <a:t>Genetic Search Algorithm </a:t>
            </a:r>
            <a:br>
              <a:rPr lang="en-US" sz="4000" dirty="0"/>
            </a:br>
            <a:br>
              <a:rPr lang="en-US" sz="3000" dirty="0"/>
            </a:br>
            <a:r>
              <a:rPr lang="en-US" sz="2000" i="1" dirty="0"/>
              <a:t>Goal</a:t>
            </a:r>
            <a:r>
              <a:rPr lang="en-US" sz="2000" dirty="0"/>
              <a:t>: Maximize life cost for a </a:t>
            </a:r>
          </a:p>
          <a:p>
            <a:r>
              <a:rPr lang="en-US" sz="2000" dirty="0"/>
              <a:t>cost of $80,000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Cost and Life Cycle of each generation over 150 iterations</a:t>
            </a:r>
          </a:p>
        </p:txBody>
      </p:sp>
    </p:spTree>
    <p:extLst>
      <p:ext uri="{BB962C8B-B14F-4D97-AF65-F5344CB8AC3E}">
        <p14:creationId xmlns:p14="http://schemas.microsoft.com/office/powerpoint/2010/main" val="348812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C87C-8214-E64F-A8CA-50FD457F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Cycle vs. Cost Tradeoff Optimizing for Maximum Life Cycle with a Cost of $80,000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AD2BA-1EBC-3C4F-B360-A87DD018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70027-CA9F-9C49-A993-7DC4CCEB06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38652" y="1292249"/>
            <a:ext cx="7690465" cy="49997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B6E0293-E949-6149-BEE8-401C04EF5D7B}"/>
              </a:ext>
            </a:extLst>
          </p:cNvPr>
          <p:cNvSpPr txBox="1">
            <a:spLocks/>
          </p:cNvSpPr>
          <p:nvPr/>
        </p:nvSpPr>
        <p:spPr>
          <a:xfrm>
            <a:off x="270437" y="1292249"/>
            <a:ext cx="4468987" cy="4666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en-US" sz="2000" i="1" dirty="0"/>
          </a:p>
          <a:p>
            <a:r>
              <a:rPr lang="en-US" sz="2000" i="1" dirty="0"/>
              <a:t>Average green and blue values:</a:t>
            </a:r>
          </a:p>
          <a:p>
            <a:r>
              <a:rPr lang="en-US" sz="2000" dirty="0"/>
              <a:t>Cost of $61,193.55 and life cycle of 21.6 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Average blue values:</a:t>
            </a:r>
          </a:p>
          <a:p>
            <a:r>
              <a:rPr lang="en-US" sz="2000" dirty="0"/>
              <a:t>Cost of $67,394.75 and life cycle of 24.7</a:t>
            </a:r>
          </a:p>
          <a:p>
            <a:endParaRPr lang="en-US" sz="2000" dirty="0"/>
          </a:p>
          <a:p>
            <a:endParaRPr lang="en-US" sz="2000" dirty="0"/>
          </a:p>
          <a:p>
            <a:pPr algn="ctr"/>
            <a:r>
              <a:rPr lang="en-US" sz="2000" dirty="0"/>
              <a:t>14.4% increase in life cycle between possible solutions and returned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990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76D1-C2D9-B646-B24E-208C89E8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Frontier of Solutions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8E25-A83E-AE40-B8F2-133CF91E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DC34E-4F50-BB4E-8B47-4604F6A228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4712" y="1079292"/>
            <a:ext cx="6177366" cy="48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86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2BBD-0FC1-2D49-B25E-75D16767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03F06-E3D3-394A-A6D6-B80B9795F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Genetic optimization can be used to help tradeoff between life cycle and cost</a:t>
            </a:r>
          </a:p>
          <a:p>
            <a:endParaRPr lang="en-US" dirty="0"/>
          </a:p>
          <a:p>
            <a:r>
              <a:rPr lang="en-US" dirty="0"/>
              <a:t>Returning a subset of solutions improve the alternatives for users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resulting solutions form a pareto frontier of alternatives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01671-AF75-A148-9BC1-6E0CE72F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2A8D8A-3012-2444-B505-FC712E14AD64}"/>
              </a:ext>
            </a:extLst>
          </p:cNvPr>
          <p:cNvCxnSpPr/>
          <p:nvPr/>
        </p:nvCxnSpPr>
        <p:spPr>
          <a:xfrm>
            <a:off x="682585" y="1079292"/>
            <a:ext cx="10663707" cy="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62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F037-108C-7D40-B787-242046C2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E619-9D80-234E-9834-454F7B6CB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investigate pareto frontier of solutions and the potential impacts the frontier could have in finding optimal solutions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Account for the underlying distribution of life cycle and cost predictions to not only optimize cost and life cycle, but variance too</a:t>
            </a:r>
          </a:p>
          <a:p>
            <a:endParaRPr lang="en-US" dirty="0"/>
          </a:p>
          <a:p>
            <a:r>
              <a:rPr lang="en-US" dirty="0"/>
              <a:t>Develop method to help users to select optimal solutions from top possibilities.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04F90-5B84-0E49-9570-EEDA0834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09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C2AE-2C23-6943-A4F2-A7B066FF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Wear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75A2-E9D2-0246-A660-E4CF3AAB2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2800" i="1" dirty="0"/>
          </a:p>
          <a:p>
            <a:pPr lvl="1"/>
            <a:r>
              <a:rPr lang="en-US" sz="2800" i="1" dirty="0"/>
              <a:t>Health Status Monitoring</a:t>
            </a:r>
          </a:p>
          <a:p>
            <a:pPr lvl="1"/>
            <a:r>
              <a:rPr lang="en-US" sz="2800" i="1" dirty="0"/>
              <a:t>Failure Forecasting </a:t>
            </a:r>
          </a:p>
          <a:p>
            <a:pPr lvl="1"/>
            <a:r>
              <a:rPr lang="en-US" sz="2800" i="1" dirty="0"/>
              <a:t>Life-Cycle Estimations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D4A8A-31C0-4E4A-895C-36D0007E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E67FD-073D-C14E-9878-CEB1D01CA6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92534"/>
            <a:ext cx="3408336" cy="2180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8C318-6F22-1147-B796-B17113A1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93" y="2095994"/>
            <a:ext cx="4548753" cy="37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4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164"/>
            <a:ext cx="10744200" cy="4804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This work was funded by DMDII project #15-05-03. </a:t>
            </a:r>
          </a:p>
          <a:p>
            <a:pPr marL="0" indent="0">
              <a:buNone/>
            </a:pPr>
            <a:endParaRPr lang="en-US" sz="1900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352EE-3EC7-2641-99CD-5E486ADF6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391" y="2524780"/>
            <a:ext cx="3667664" cy="1329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4139A-F9DF-354E-93AB-F4A871C5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172" y="4218296"/>
            <a:ext cx="2055254" cy="2055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A60BC-DAD5-724A-9A44-6A4F2D069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51" y="4672186"/>
            <a:ext cx="3369972" cy="1269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EDEA06-A5A2-784A-80C1-981FBCD8D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793" y="4608985"/>
            <a:ext cx="1845518" cy="1332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5310B-B751-DD47-9E93-32E6EE2AC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672" y="4656182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D6B1E6-DB5A-3B43-9CE9-AD8FEB6ED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2711" y="2545607"/>
            <a:ext cx="1752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3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775" y="1341786"/>
            <a:ext cx="4840705" cy="48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2361-6054-364B-83A8-219E02C5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E2696-05E7-6A46-BCB8-ED397EF8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4164"/>
            <a:ext cx="11126273" cy="480451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i="1" dirty="0"/>
              <a:t>Questions on Tradeoff Between Life-Cycle Cost and Life-Cycle Length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Q1. How can a generalizable machine learning framework be created to estimate the life cycle and cost of a product given usage, material properties and general cost information?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Q2. What is required in order to optimize the general machine learning framework presented in Q1?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AF85D-0A85-4845-95BA-9498196D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6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61C9-3372-E946-85C9-FC80F4AA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Cost Tradeoff Case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93EF-5F2E-9342-988E-BB2AE22F4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 Cycle Model </a:t>
            </a:r>
          </a:p>
          <a:p>
            <a:pPr lvl="1"/>
            <a:r>
              <a:rPr lang="en-US" dirty="0"/>
              <a:t>Physics-based Simulation</a:t>
            </a:r>
          </a:p>
          <a:p>
            <a:pPr lvl="1"/>
            <a:r>
              <a:rPr lang="en-US" dirty="0"/>
              <a:t>Run time: 5-20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9BDD-327C-6C47-8366-6EE8653E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D6346-C45A-B441-B566-1DC22B71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36" y="2783937"/>
            <a:ext cx="3189090" cy="2167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4AEEA2-012E-0F4D-89BF-5437FCE677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664" y="2577164"/>
            <a:ext cx="5543173" cy="3791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B4F646-2059-E34E-AA99-268320F70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051" y="1205978"/>
            <a:ext cx="2385878" cy="1208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01C7F-A63B-9D45-BDE6-43313E995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237" y="4380214"/>
            <a:ext cx="1698464" cy="16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61C9-3372-E946-85C9-FC80F4AA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Cost Tradeoff Case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93EF-5F2E-9342-988E-BB2AE22F4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 Cycle Cost Model </a:t>
            </a:r>
          </a:p>
          <a:p>
            <a:pPr lvl="1"/>
            <a:r>
              <a:rPr lang="en-US" dirty="0"/>
              <a:t>Excel Monte Carlo Simulation </a:t>
            </a:r>
          </a:p>
          <a:p>
            <a:pPr lvl="1"/>
            <a:r>
              <a:rPr lang="en-US" dirty="0"/>
              <a:t>Run time: 5-10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9BDD-327C-6C47-8366-6EE8653E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43A2DE-B8DB-E94E-936E-F269E332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099" y="1274164"/>
            <a:ext cx="6515100" cy="490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8E6DE-88F5-F04E-8696-AF0067BC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36" y="2783937"/>
            <a:ext cx="3189090" cy="2167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1ECA64-5B8F-C54C-9C54-D1342FEF9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159" y="4185974"/>
            <a:ext cx="2055254" cy="20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0B23-0F36-AB43-A1F2-4F577269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Flow For Each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11D68-3122-8647-BF57-FA78B2A4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15AF5-977D-C940-B141-DE3390AB5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702" y="1201670"/>
            <a:ext cx="6418898" cy="48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A9F0-8257-8545-BC65-6F947B75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DB9B5-2E9F-5B48-9A75-67726E7F5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Excel and physics-based simulation were slow (5-20 hours)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Life Cycle Model </a:t>
            </a:r>
          </a:p>
          <a:p>
            <a:pPr lvl="1"/>
            <a:r>
              <a:rPr lang="en-US" sz="2000" dirty="0"/>
              <a:t>Generated 400 instances </a:t>
            </a:r>
          </a:p>
          <a:p>
            <a:pPr lvl="1"/>
            <a:r>
              <a:rPr lang="en-US" sz="2000" dirty="0"/>
              <a:t>Fit a 10 node single layer neural network model to capture relationship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i="1" dirty="0"/>
              <a:t>Life Cycle Cost Model </a:t>
            </a:r>
          </a:p>
          <a:p>
            <a:pPr lvl="1"/>
            <a:r>
              <a:rPr lang="en-US" sz="2000" dirty="0"/>
              <a:t>Generated 120 instances </a:t>
            </a:r>
          </a:p>
          <a:p>
            <a:pPr lvl="1"/>
            <a:r>
              <a:rPr lang="en-US" sz="2000" dirty="0"/>
              <a:t>Fit a 10 node single layer neural network model to capture relationship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dirty="0"/>
              <a:t>Machine learning model predictions in under a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6C5C8-E015-7C47-B43F-2B61F192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1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778-D46A-104B-AA5D-04D411A0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9080"/>
            <a:ext cx="12192000" cy="714167"/>
          </a:xfrm>
        </p:spPr>
        <p:txBody>
          <a:bodyPr/>
          <a:lstStyle/>
          <a:p>
            <a:pPr algn="ctr"/>
            <a:r>
              <a:rPr lang="en-US" dirty="0"/>
              <a:t>What can we do with faster predictions?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A0283-3BB6-5949-840C-BF2142B7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5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A5EF-EFD6-E748-A4A6-1E3DF9CF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cycle &amp; Cost Optimization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6152-949B-1A47-992B-187AF332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Minimize cost while maintaining a minimum life cycle</a:t>
            </a:r>
          </a:p>
          <a:p>
            <a:endParaRPr lang="en-US" dirty="0"/>
          </a:p>
          <a:p>
            <a:r>
              <a:rPr lang="en-US" dirty="0"/>
              <a:t>Maximizing life cycle while maintaining a maximum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5CFBD-B5E0-6C48-BF0F-52A95DDB1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C3A90-8A7E-9C4A-96E5-59EC4E03A51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81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30276</TotalTime>
  <Words>505</Words>
  <Application>Microsoft Macintosh PowerPoint</Application>
  <PresentationFormat>Widescreen</PresentationFormat>
  <Paragraphs>126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Office Theme</vt:lpstr>
      <vt:lpstr>Life Cycle Cost Trade-off Model: Comparison of Life Expectancy and Quality on Overall Cost</vt:lpstr>
      <vt:lpstr>Types of Wear Predictions</vt:lpstr>
      <vt:lpstr>Research Questions</vt:lpstr>
      <vt:lpstr>Life cycle Cost Tradeoff Case Study </vt:lpstr>
      <vt:lpstr>Life cycle Cost Tradeoff Case Study </vt:lpstr>
      <vt:lpstr>Information Flow For Each Model</vt:lpstr>
      <vt:lpstr>Fitting machine learning model</vt:lpstr>
      <vt:lpstr>What can we do with faster predictions?</vt:lpstr>
      <vt:lpstr>Life cycle &amp; Cost Optimization Configurations</vt:lpstr>
      <vt:lpstr>Genetic Search Algorithm - General</vt:lpstr>
      <vt:lpstr>Genetic Search Algorithm – Life &amp; Cost</vt:lpstr>
      <vt:lpstr>Genetic Algorithm Setting Up</vt:lpstr>
      <vt:lpstr>Genetic Search Algorithm   Goal: Minimize cost for a life of 20   Cost and Life Cycle of each generation over 150 iterations</vt:lpstr>
      <vt:lpstr>Life Cycle vs. Cost Tradeoff Optimizing for Minimum Cost with a Life Cycle of 20 </vt:lpstr>
      <vt:lpstr>PowerPoint Presentation</vt:lpstr>
      <vt:lpstr>Life Cycle vs. Cost Tradeoff Optimizing for Maximum Life Cycle with a Cost of $80,000 </vt:lpstr>
      <vt:lpstr>Pareto Frontier of Solutions </vt:lpstr>
      <vt:lpstr>Conclusions</vt:lpstr>
      <vt:lpstr>Future Work</vt:lpstr>
      <vt:lpstr>Acknowledgements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obsolescence risk and product lifecycle with machine learning </dc:title>
  <dc:creator>Connor Jennings</dc:creator>
  <cp:lastModifiedBy>Jennings, Connor Patrick</cp:lastModifiedBy>
  <cp:revision>267</cp:revision>
  <cp:lastPrinted>2018-03-30T16:08:49Z</cp:lastPrinted>
  <dcterms:created xsi:type="dcterms:W3CDTF">2015-11-17T23:11:11Z</dcterms:created>
  <dcterms:modified xsi:type="dcterms:W3CDTF">2018-11-06T20:09:05Z</dcterms:modified>
</cp:coreProperties>
</file>